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13716000" cx="2437765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 Light"/>
      <p:regular r:id="rId17"/>
      <p:bold r:id="rId18"/>
      <p:italic r:id="rId19"/>
      <p:boldItalic r:id="rId20"/>
    </p:embeddedFont>
    <p:embeddedFont>
      <p:font typeface="Montserrat Medium"/>
      <p:regular r:id="rId21"/>
      <p:bold r:id="rId22"/>
      <p:italic r:id="rId23"/>
      <p:boldItalic r:id="rId24"/>
    </p:embeddedFont>
    <p:embeddedFont>
      <p:font typeface="Montserrat Light"/>
      <p:regular r:id="rId25"/>
      <p:bold r:id="rId26"/>
      <p:italic r:id="rId27"/>
      <p:boldItalic r:id="rId28"/>
    </p:embeddedFont>
    <p:embeddedFont>
      <p:font typeface="Montserrat Thin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Light-boldItalic.fntdata"/><Relationship Id="rId22" Type="http://schemas.openxmlformats.org/officeDocument/2006/relationships/font" Target="fonts/MontserratMedium-bold.fntdata"/><Relationship Id="rId21" Type="http://schemas.openxmlformats.org/officeDocument/2006/relationships/font" Target="fonts/MontserratMedium-regular.fntdata"/><Relationship Id="rId24" Type="http://schemas.openxmlformats.org/officeDocument/2006/relationships/font" Target="fonts/MontserratMedium-boldItalic.fntdata"/><Relationship Id="rId23" Type="http://schemas.openxmlformats.org/officeDocument/2006/relationships/font" Target="fonts/MontserratMedium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Light-bold.fntdata"/><Relationship Id="rId25" Type="http://schemas.openxmlformats.org/officeDocument/2006/relationships/font" Target="fonts/MontserratLight-regular.fntdata"/><Relationship Id="rId28" Type="http://schemas.openxmlformats.org/officeDocument/2006/relationships/font" Target="fonts/MontserratLight-boldItalic.fntdata"/><Relationship Id="rId27" Type="http://schemas.openxmlformats.org/officeDocument/2006/relationships/font" Target="fonts/Montserrat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Thin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Thin-italic.fntdata"/><Relationship Id="rId30" Type="http://schemas.openxmlformats.org/officeDocument/2006/relationships/font" Target="fonts/MontserratThin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MontserratThin-boldItalic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Light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LatoLight-italic.fntdata"/><Relationship Id="rId18" Type="http://schemas.openxmlformats.org/officeDocument/2006/relationships/font" Target="fonts/LatoLigh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" name="Google Shape;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change the image behind the Mock up.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the layer - &gt; Right Click -&gt; Send to Back -&gt; Delete the image -&gt; Drag &amp; Drop your Own Picture -&gt; Send to Back (again)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1d64cb134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1d64cb13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41d64cb134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change the image behind the Mock up.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g-BG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the layer - &gt; Right Click -&gt; Send to Back -&gt; Delete the image -&gt; Drag &amp; Drop your Own Picture -&gt; Send to Back (again)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1d64cb134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1d64cb13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41d64cb134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laceholder-minus">
  <p:cSld name="Placeholder-minu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>
            <p:ph idx="2" type="pic"/>
          </p:nvPr>
        </p:nvSpPr>
        <p:spPr>
          <a:xfrm>
            <a:off x="15288769" y="2560321"/>
            <a:ext cx="5669280" cy="85953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Placeholder-minus">
  <p:cSld name="2_Placeholder-minu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>
            <p:ph idx="2" type="pic"/>
          </p:nvPr>
        </p:nvSpPr>
        <p:spPr>
          <a:xfrm>
            <a:off x="10704176" y="3297336"/>
            <a:ext cx="10553700" cy="905111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_Big Image Placeholder">
  <p:cSld name="11_Big Image Placehol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>
            <p:ph idx="2" type="pic"/>
          </p:nvPr>
        </p:nvSpPr>
        <p:spPr>
          <a:xfrm>
            <a:off x="3886670" y="2066657"/>
            <a:ext cx="5018049" cy="890625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Blank">
  <p:cSld name="1_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/>
          <p:nvPr>
            <p:ph idx="2" type="pic"/>
          </p:nvPr>
        </p:nvSpPr>
        <p:spPr>
          <a:xfrm>
            <a:off x="0" y="0"/>
            <a:ext cx="24377649" cy="13715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Placeholder-minus">
  <p:cSld name="1_Placeholder-minu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/>
          <p:nvPr>
            <p:ph idx="2" type="pic"/>
          </p:nvPr>
        </p:nvSpPr>
        <p:spPr>
          <a:xfrm>
            <a:off x="2924281" y="5151119"/>
            <a:ext cx="9903920" cy="75724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23" name="Google Shape;23;p7"/>
          <p:cNvSpPr/>
          <p:nvPr>
            <p:ph idx="3" type="pic"/>
          </p:nvPr>
        </p:nvSpPr>
        <p:spPr>
          <a:xfrm>
            <a:off x="13579494" y="5151119"/>
            <a:ext cx="9903920" cy="75724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5_Big Image Placeholder">
  <p:cSld name="15_Big Image Placehol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>
            <p:ph idx="2" type="pic"/>
          </p:nvPr>
        </p:nvSpPr>
        <p:spPr>
          <a:xfrm>
            <a:off x="15598077" y="3314699"/>
            <a:ext cx="6126480" cy="775607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9_Portfolio Three">
  <p:cSld name="19_Portfolio Thre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9"/>
          <p:cNvSpPr/>
          <p:nvPr>
            <p:ph idx="2" type="pic"/>
          </p:nvPr>
        </p:nvSpPr>
        <p:spPr>
          <a:xfrm>
            <a:off x="-72" y="5254"/>
            <a:ext cx="11884098" cy="137107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28" name="Google Shape;28;p9"/>
          <p:cNvSpPr/>
          <p:nvPr>
            <p:ph idx="3" type="pic"/>
          </p:nvPr>
        </p:nvSpPr>
        <p:spPr>
          <a:xfrm>
            <a:off x="12417425" y="0"/>
            <a:ext cx="11972815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" type="body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25" spcFirstLastPara="1" rIns="182825" wrap="square" tIns="91400"/>
          <a:lstStyle>
            <a:lvl1pPr indent="-2286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Thin"/>
              <a:buNone/>
              <a:defRPr b="0" i="0" sz="6000" u="none" cap="none" strike="noStrik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/>
        </p:nvSpPr>
        <p:spPr>
          <a:xfrm>
            <a:off x="-707390" y="2342924"/>
            <a:ext cx="25792431" cy="77251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49600" u="none" cap="none" strike="noStrike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ClassBit</a:t>
            </a:r>
            <a:endParaRPr b="1" i="0" sz="49600" u="none" cap="none" strike="noStrike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Google Shape;35;p10"/>
          <p:cNvSpPr txBox="1"/>
          <p:nvPr/>
        </p:nvSpPr>
        <p:spPr>
          <a:xfrm>
            <a:off x="5257980" y="4232684"/>
            <a:ext cx="13883460" cy="3770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239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ClassBit</a:t>
            </a:r>
            <a:endParaRPr b="1" i="0" sz="23900" u="none" cap="none" strike="noStrik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10"/>
          <p:cNvSpPr txBox="1"/>
          <p:nvPr/>
        </p:nvSpPr>
        <p:spPr>
          <a:xfrm>
            <a:off x="7211347" y="7541282"/>
            <a:ext cx="9976727" cy="829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-25000" i="0" lang="bg-BG" sz="5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</a:t>
            </a:r>
            <a:r>
              <a:rPr baseline="-25000" lang="bg-BG" sz="5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marketplace every student needs.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/>
        </p:nvSpPr>
        <p:spPr>
          <a:xfrm>
            <a:off x="3503400" y="1370417"/>
            <a:ext cx="16339079" cy="3770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3900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 b="1" sz="23900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42;p11"/>
          <p:cNvSpPr txBox="1"/>
          <p:nvPr/>
        </p:nvSpPr>
        <p:spPr>
          <a:xfrm>
            <a:off x="2924280" y="2924689"/>
            <a:ext cx="17680201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3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 b="1" sz="13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43;p11"/>
          <p:cNvSpPr txBox="1"/>
          <p:nvPr/>
        </p:nvSpPr>
        <p:spPr>
          <a:xfrm>
            <a:off x="2924281" y="5719055"/>
            <a:ext cx="6187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Team Falling Stars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" name="Google Shape;44;p11"/>
          <p:cNvSpPr txBox="1"/>
          <p:nvPr/>
        </p:nvSpPr>
        <p:spPr>
          <a:xfrm>
            <a:off x="2924281" y="6858000"/>
            <a:ext cx="706193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Energetic  and uplifting, motivated and successful.</a:t>
            </a:r>
            <a:endParaRPr/>
          </a:p>
        </p:txBody>
      </p:sp>
      <p:sp>
        <p:nvSpPr>
          <p:cNvPr id="45" name="Google Shape;45;p11"/>
          <p:cNvSpPr txBox="1"/>
          <p:nvPr/>
        </p:nvSpPr>
        <p:spPr>
          <a:xfrm rot="-5400000">
            <a:off x="-1120596" y="2902521"/>
            <a:ext cx="618706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11"/>
          <p:cNvSpPr txBox="1"/>
          <p:nvPr/>
        </p:nvSpPr>
        <p:spPr>
          <a:xfrm>
            <a:off x="2924281" y="2463791"/>
            <a:ext cx="618706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who?</a:t>
            </a:r>
            <a:endParaRPr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/>
        </p:nvSpPr>
        <p:spPr>
          <a:xfrm>
            <a:off x="3503400" y="1370417"/>
            <a:ext cx="24141961" cy="30931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9000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The idea</a:t>
            </a:r>
            <a:endParaRPr b="1" sz="19000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" name="Google Shape;52;p12"/>
          <p:cNvSpPr/>
          <p:nvPr/>
        </p:nvSpPr>
        <p:spPr>
          <a:xfrm>
            <a:off x="21867031" y="592275"/>
            <a:ext cx="1571806" cy="157180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3" name="Google Shape;53;p12"/>
          <p:cNvSpPr txBox="1"/>
          <p:nvPr/>
        </p:nvSpPr>
        <p:spPr>
          <a:xfrm>
            <a:off x="3504530" y="2924689"/>
            <a:ext cx="10974400" cy="1554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idea</a:t>
            </a:r>
            <a:endParaRPr b="1" sz="9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12"/>
          <p:cNvSpPr txBox="1"/>
          <p:nvPr/>
        </p:nvSpPr>
        <p:spPr>
          <a:xfrm>
            <a:off x="3504530" y="5819162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 such product on the market.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3503405" y="6380020"/>
            <a:ext cx="70620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encountered the problem ourselves. We decided to make something about it.</a:t>
            </a:r>
            <a:endParaRPr/>
          </a:p>
        </p:txBody>
      </p:sp>
      <p:sp>
        <p:nvSpPr>
          <p:cNvPr id="56" name="Google Shape;56;p12"/>
          <p:cNvSpPr txBox="1"/>
          <p:nvPr/>
        </p:nvSpPr>
        <p:spPr>
          <a:xfrm>
            <a:off x="3369684" y="2463791"/>
            <a:ext cx="618706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why?</a:t>
            </a:r>
            <a:endParaRPr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7" name="Google Shape;57;p12"/>
          <p:cNvSpPr txBox="1"/>
          <p:nvPr/>
        </p:nvSpPr>
        <p:spPr>
          <a:xfrm rot="-5400000">
            <a:off x="-1120596" y="2902521"/>
            <a:ext cx="618706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2"/>
          <p:cNvSpPr txBox="1"/>
          <p:nvPr/>
        </p:nvSpPr>
        <p:spPr>
          <a:xfrm>
            <a:off x="3504530" y="8044612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Not just student books.  Legacy.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2"/>
          <p:cNvSpPr txBox="1"/>
          <p:nvPr/>
        </p:nvSpPr>
        <p:spPr>
          <a:xfrm>
            <a:off x="3503400" y="8567800"/>
            <a:ext cx="7544400" cy="15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There’s certain beauty behind the story of a used book, why not encourage it?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" name="Google Shape;60;p12"/>
          <p:cNvSpPr txBox="1"/>
          <p:nvPr/>
        </p:nvSpPr>
        <p:spPr>
          <a:xfrm>
            <a:off x="3504530" y="10604662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Students need the money.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2"/>
          <p:cNvSpPr txBox="1"/>
          <p:nvPr/>
        </p:nvSpPr>
        <p:spPr>
          <a:xfrm>
            <a:off x="3504525" y="11127850"/>
            <a:ext cx="8151000" cy="9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are all broke. 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62" name="Google Shape;6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4425" y="4769775"/>
            <a:ext cx="10974397" cy="73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/>
        </p:nvSpPr>
        <p:spPr>
          <a:xfrm>
            <a:off x="1674600" y="673848"/>
            <a:ext cx="24141961" cy="3770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3900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Realisation</a:t>
            </a:r>
            <a:endParaRPr b="1" sz="23900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" name="Google Shape;69;p1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6278" r="6278" t="0"/>
          <a:stretch/>
        </p:blipFill>
        <p:spPr>
          <a:xfrm>
            <a:off x="10704176" y="3297336"/>
            <a:ext cx="10553700" cy="905111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70" name="Google Shape;70;p13"/>
          <p:cNvSpPr txBox="1"/>
          <p:nvPr/>
        </p:nvSpPr>
        <p:spPr>
          <a:xfrm>
            <a:off x="1957620" y="1803150"/>
            <a:ext cx="166863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0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Realisation</a:t>
            </a:r>
            <a:endParaRPr b="1" sz="10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1957621" y="3617203"/>
            <a:ext cx="7061930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decided to create a marketplace for used student books. We plan on extending its functionalities, providing a service with a wide variety of useful student products, developing a nation-wide students community. </a:t>
            </a:r>
            <a:endParaRPr sz="24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2" name="Google Shape;72;p13"/>
          <p:cNvSpPr txBox="1"/>
          <p:nvPr/>
        </p:nvSpPr>
        <p:spPr>
          <a:xfrm rot="-5400000">
            <a:off x="20165426" y="5027812"/>
            <a:ext cx="3631448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8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/>
          </a:p>
        </p:txBody>
      </p:sp>
      <p:sp>
        <p:nvSpPr>
          <p:cNvPr id="73" name="Google Shape;73;p13"/>
          <p:cNvSpPr txBox="1"/>
          <p:nvPr/>
        </p:nvSpPr>
        <p:spPr>
          <a:xfrm>
            <a:off x="21226230" y="8204838"/>
            <a:ext cx="1694096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11319182" y="10219729"/>
            <a:ext cx="1520755" cy="1520755"/>
          </a:xfrm>
          <a:custGeom>
            <a:rect b="b" l="l" r="r" t="t"/>
            <a:pathLst>
              <a:path extrusionOk="0" h="21600" w="2160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anchorCtr="0" anchor="ctr" bIns="38075" lIns="38075" spcFirstLastPara="1" rIns="38075" wrap="square" tIns="380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99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1957621" y="1158672"/>
            <a:ext cx="618706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for better opportunities</a:t>
            </a:r>
            <a:endParaRPr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/>
        </p:nvSpPr>
        <p:spPr>
          <a:xfrm>
            <a:off x="1674600" y="673848"/>
            <a:ext cx="24141900" cy="3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3900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Technologies</a:t>
            </a:r>
            <a:endParaRPr b="1" sz="23900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8802" y="2673364"/>
            <a:ext cx="8062050" cy="1007647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/>
        </p:nvSpPr>
        <p:spPr>
          <a:xfrm>
            <a:off x="1979795" y="1752600"/>
            <a:ext cx="166863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0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Technologies</a:t>
            </a:r>
            <a:endParaRPr b="1" sz="10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1979805" y="4043287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Node.js / Express framework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1979805" y="4744612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PostgreSQL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1979805" y="5445937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Bootstrap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4"/>
          <p:cNvSpPr txBox="1"/>
          <p:nvPr/>
        </p:nvSpPr>
        <p:spPr>
          <a:xfrm>
            <a:off x="1979805" y="6147262"/>
            <a:ext cx="815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Material Design</a:t>
            </a:r>
            <a:endParaRPr b="1" sz="2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1957621" y="1158672"/>
            <a:ext cx="618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we used</a:t>
            </a:r>
            <a:endParaRPr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13786099" y="5386463"/>
            <a:ext cx="505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Developing the full version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5" name="Google Shape;95;p15"/>
          <p:cNvGrpSpPr/>
          <p:nvPr/>
        </p:nvGrpSpPr>
        <p:grpSpPr>
          <a:xfrm>
            <a:off x="13786103" y="8183277"/>
            <a:ext cx="6856620" cy="216951"/>
            <a:chOff x="1948686" y="5692382"/>
            <a:chExt cx="9219604" cy="182880"/>
          </a:xfrm>
        </p:grpSpPr>
        <p:sp>
          <p:nvSpPr>
            <p:cNvPr id="96" name="Google Shape;96;p15"/>
            <p:cNvSpPr/>
            <p:nvPr/>
          </p:nvSpPr>
          <p:spPr>
            <a:xfrm>
              <a:off x="1948686" y="5745735"/>
              <a:ext cx="8575038" cy="714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1948690" y="5742968"/>
              <a:ext cx="9219600" cy="63900"/>
            </a:xfrm>
            <a:prstGeom prst="rect">
              <a:avLst/>
            </a:pr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0408163" y="5692382"/>
              <a:ext cx="295080" cy="182880"/>
            </a:xfrm>
            <a:prstGeom prst="ellipse">
              <a:avLst/>
            </a:prstGeom>
            <a:solidFill>
              <a:schemeClr val="lt2"/>
            </a:solidFill>
            <a:ln cap="flat" cmpd="sng" w="254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99" name="Google Shape;99;p15"/>
          <p:cNvSpPr txBox="1"/>
          <p:nvPr/>
        </p:nvSpPr>
        <p:spPr>
          <a:xfrm>
            <a:off x="11951157" y="1850786"/>
            <a:ext cx="11584613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3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What now?</a:t>
            </a:r>
            <a:endParaRPr b="1" sz="13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12077636" y="1426640"/>
            <a:ext cx="735018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further development</a:t>
            </a:r>
            <a:endParaRPr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88825" y="7040267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88825" y="5386478"/>
            <a:ext cx="1143000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13804163" y="6482279"/>
            <a:ext cx="78786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500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rPr>
              <a:t>developing the full set of functionalities</a:t>
            </a:r>
            <a:endParaRPr sz="2500">
              <a:solidFill>
                <a:schemeClr val="dk1"/>
              </a:solidFill>
              <a:latin typeface="Montserrat Thin"/>
              <a:ea typeface="Montserrat Thin"/>
              <a:cs typeface="Montserrat Thin"/>
              <a:sym typeface="Montserrat Thi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500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rPr>
              <a:t>cross-platform integration</a:t>
            </a:r>
            <a:endParaRPr sz="2500">
              <a:solidFill>
                <a:schemeClr val="dk1"/>
              </a:solidFill>
              <a:latin typeface="Montserrat Thin"/>
              <a:ea typeface="Montserrat Thin"/>
              <a:cs typeface="Montserrat Thin"/>
              <a:sym typeface="Montserrat Thi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500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rPr>
              <a:t>performance improvement</a:t>
            </a:r>
            <a:endParaRPr sz="2500">
              <a:solidFill>
                <a:schemeClr val="dk1"/>
              </a:solidFill>
              <a:latin typeface="Montserrat Thin"/>
              <a:ea typeface="Montserrat Thin"/>
              <a:cs typeface="Montserrat Thin"/>
              <a:sym typeface="Montserrat Thin"/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875" y="1888289"/>
            <a:ext cx="10373573" cy="10373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>
            <p:ph idx="2" type="pic"/>
          </p:nvPr>
        </p:nvSpPr>
        <p:spPr>
          <a:xfrm>
            <a:off x="3525437" y="3451652"/>
            <a:ext cx="17326800" cy="6812700"/>
          </a:xfrm>
          <a:prstGeom prst="rect">
            <a:avLst/>
          </a:prstGeom>
          <a:noFill/>
        </p:spPr>
        <p:txBody>
          <a:bodyPr anchorCtr="0" anchor="ctr" bIns="91400" lIns="182825" spcFirstLastPara="1" rIns="182825" wrap="square" tIns="91400">
            <a:noAutofit/>
          </a:bodyPr>
          <a:lstStyle/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rPr lang="bg-BG" sz="30000">
                <a:solidFill>
                  <a:srgbClr val="000000"/>
                </a:solidFill>
              </a:rPr>
              <a:t>DEMO</a:t>
            </a:r>
            <a:endParaRPr sz="30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/>
        </p:nvSpPr>
        <p:spPr>
          <a:xfrm>
            <a:off x="4298950" y="3363418"/>
            <a:ext cx="18458815" cy="9325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20000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20000">
              <a:solidFill>
                <a:srgbClr val="F7F7F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5247095" y="3349347"/>
            <a:ext cx="13883460" cy="7017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5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15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5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b="1" sz="15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Simple GP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8FA2AA"/>
      </a:accent2>
      <a:accent3>
        <a:srgbClr val="545557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